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93" r:id="rId6"/>
    <p:sldId id="289" r:id="rId7"/>
    <p:sldId id="290" r:id="rId8"/>
    <p:sldId id="262" r:id="rId9"/>
    <p:sldId id="268" r:id="rId10"/>
    <p:sldId id="276" r:id="rId11"/>
    <p:sldId id="295" r:id="rId12"/>
    <p:sldId id="294" r:id="rId13"/>
    <p:sldId id="296" r:id="rId14"/>
    <p:sldId id="297" r:id="rId15"/>
    <p:sldId id="258" r:id="rId16"/>
    <p:sldId id="273" r:id="rId17"/>
    <p:sldId id="274" r:id="rId18"/>
  </p:sldIdLst>
  <p:sldSz cx="9144000" cy="6858000" type="screen4x3"/>
  <p:notesSz cx="6956425" cy="10187305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8"/>
    <p:restoredTop sz="94671"/>
  </p:normalViewPr>
  <p:slideViewPr>
    <p:cSldViewPr showGuides="1">
      <p:cViewPr>
        <p:scale>
          <a:sx n="77" d="100"/>
          <a:sy n="77" d="100"/>
        </p:scale>
        <p:origin x="-1164" y="-42"/>
      </p:cViewPr>
      <p:guideLst>
        <p:guide orient="horz" pos="2126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4663" cy="509588"/>
          </a:xfrm>
          <a:prstGeom prst="rect">
            <a:avLst/>
          </a:prstGeom>
        </p:spPr>
        <p:txBody>
          <a:bodyPr vert="horz" lIns="97960" tIns="48980" rIns="97960" bIns="4898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4663" cy="509588"/>
          </a:xfrm>
          <a:prstGeom prst="rect">
            <a:avLst/>
          </a:prstGeom>
        </p:spPr>
        <p:txBody>
          <a:bodyPr vert="horz" lIns="97960" tIns="48980" rIns="97960" bIns="4898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F0EBD1-C3CB-42B9-B489-E410FC4B985A}" type="datetimeFigureOut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63588"/>
            <a:ext cx="50927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960" tIns="48980" rIns="97960" bIns="4898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838700"/>
            <a:ext cx="5565775" cy="4584700"/>
          </a:xfrm>
          <a:prstGeom prst="rect">
            <a:avLst/>
          </a:prstGeom>
        </p:spPr>
        <p:txBody>
          <a:bodyPr vert="horz" lIns="97960" tIns="48980" rIns="97960" bIns="4898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75813"/>
            <a:ext cx="3014663" cy="509588"/>
          </a:xfrm>
          <a:prstGeom prst="rect">
            <a:avLst/>
          </a:prstGeom>
        </p:spPr>
        <p:txBody>
          <a:bodyPr vert="horz" lIns="97960" tIns="48980" rIns="97960" bIns="4898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9675813"/>
            <a:ext cx="3014663" cy="509588"/>
          </a:xfrm>
          <a:prstGeom prst="rect">
            <a:avLst/>
          </a:prstGeom>
        </p:spPr>
        <p:txBody>
          <a:bodyPr vert="horz" wrap="square" lIns="97960" tIns="48980" rIns="97960" bIns="4898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en-US" sz="1300" dirty="0">
                <a:latin typeface="Calibri" panose="020F0502020204030204" pitchFamily="34" charset="0"/>
              </a:rPr>
            </a:fld>
            <a:endParaRPr lang="en-US" altLang="en-US" sz="13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63588"/>
            <a:ext cx="5092700" cy="3821112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7960" tIns="48980" rIns="97960" bIns="48980" anchor="t" anchorCtr="0"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40175" y="9675813"/>
            <a:ext cx="3014663" cy="509587"/>
          </a:xfrm>
          <a:prstGeom prst="rect">
            <a:avLst/>
          </a:prstGeom>
          <a:noFill/>
          <a:ln w="9525">
            <a:noFill/>
          </a:ln>
        </p:spPr>
        <p:txBody>
          <a:bodyPr lIns="97960" tIns="48980" rIns="97960" bIns="48980" anchor="b" anchorCtr="0"/>
          <a:p>
            <a:pPr lvl="0" algn="r" eaLnBrk="1" hangingPunct="1"/>
            <a:fld id="{9A0DB2DC-4C9A-4742-B13C-FB6460FD3503}" type="slidenum">
              <a:rPr lang="en-US" altLang="en-US" sz="1300" dirty="0">
                <a:latin typeface="Calibri" panose="020F0502020204030204" pitchFamily="34" charset="0"/>
              </a:rPr>
            </a:fld>
            <a:endParaRPr lang="en-US" altLang="en-US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63588"/>
            <a:ext cx="5092700" cy="3821112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7960" tIns="48980" rIns="97960" bIns="48980" anchor="t" anchorCtr="0"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40175" y="9675813"/>
            <a:ext cx="3014663" cy="509587"/>
          </a:xfrm>
          <a:prstGeom prst="rect">
            <a:avLst/>
          </a:prstGeom>
          <a:noFill/>
          <a:ln w="9525">
            <a:noFill/>
          </a:ln>
        </p:spPr>
        <p:txBody>
          <a:bodyPr lIns="97960" tIns="48980" rIns="97960" bIns="48980" anchor="b" anchorCtr="0"/>
          <a:p>
            <a:pPr lvl="0" algn="r" eaLnBrk="1" hangingPunct="1"/>
            <a:fld id="{9A0DB2DC-4C9A-4742-B13C-FB6460FD3503}" type="slidenum">
              <a:rPr lang="en-US" altLang="en-US" sz="1300" dirty="0">
                <a:latin typeface="Calibri" panose="020F0502020204030204" pitchFamily="34" charset="0"/>
              </a:rPr>
            </a:fld>
            <a:endParaRPr lang="en-US" altLang="en-US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E4390-AE6C-4514-8DE8-602A3DC04E8D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bfffc5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bfffc5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63588"/>
            <a:ext cx="5092700" cy="3821112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7960" tIns="48980" rIns="97960" bIns="48980" anchor="t" anchorCtr="0"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584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40175" y="9675813"/>
            <a:ext cx="3014663" cy="509587"/>
          </a:xfrm>
          <a:prstGeom prst="rect">
            <a:avLst/>
          </a:prstGeom>
          <a:noFill/>
          <a:ln w="9525">
            <a:noFill/>
          </a:ln>
        </p:spPr>
        <p:txBody>
          <a:bodyPr lIns="97960" tIns="48980" rIns="97960" bIns="48980" anchor="b" anchorCtr="0"/>
          <a:p>
            <a:pPr lvl="0" algn="r" eaLnBrk="1" hangingPunct="1"/>
            <a:fld id="{9A0DB2DC-4C9A-4742-B13C-FB6460FD3503}" type="slidenum">
              <a:rPr lang="en-US" altLang="en-US" sz="1300" dirty="0">
                <a:latin typeface="Calibri" panose="020F0502020204030204" pitchFamily="34" charset="0"/>
              </a:rPr>
            </a:fld>
            <a:endParaRPr lang="en-US" altLang="en-US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6" name="Date Placeholder 27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C853E0-34DB-45F9-84EB-A36C0F6A135F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4343400" y="219868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633C93D-F081-44C3-AEC9-B207828870C8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 rot="5400000">
            <a:off x="4021138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5150" y="3009900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139880-BD8B-47A2-86A6-40BB465A3B59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199433A-6121-480B-B95E-AD5022CAD6BB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Straight Connector 24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F6D009-C2C2-42EB-839A-F6963C2815CD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219868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Straight Connector 19"/>
          <p:cNvSpPr/>
          <p:nvPr/>
        </p:nvSpPr>
        <p:spPr>
          <a:xfrm flipV="1">
            <a:off x="4562475" y="1576388"/>
            <a:ext cx="9525" cy="4818062"/>
          </a:xfrm>
          <a:prstGeom prst="line">
            <a:avLst/>
          </a:prstGeom>
          <a:ln w="9525" cap="flat" cmpd="sng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2"/>
          </p:nvPr>
        </p:nvSpPr>
        <p:spPr>
          <a:xfrm>
            <a:off x="5791200" y="6410325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EFA65C-379B-468A-8742-323C7336B6C8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19"/>
          <p:cNvSpPr/>
          <p:nvPr/>
        </p:nvSpPr>
        <p:spPr>
          <a:xfrm flipV="1">
            <a:off x="4572000" y="2200275"/>
            <a:ext cx="0" cy="4187825"/>
          </a:xfrm>
          <a:prstGeom prst="line">
            <a:avLst/>
          </a:prstGeom>
          <a:ln w="9525" cap="flat" cmpd="sng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traight Connector 2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2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D768DE-4090-4F82-9E9B-539B8AF2176F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343400" y="104298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7729F1-EC49-467A-8BAC-C7F4A4C5C7BA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43400" y="103663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Date Placeholder 1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ACA58E-A291-4A32-BE9D-98186438B204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267200" y="6324600"/>
            <a:ext cx="6096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>
                <a:solidFill>
                  <a:srgbClr val="FFFFFF"/>
                </a:solidFill>
              </a:rPr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Straight Connector 23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  <p:sp>
        <p:nvSpPr>
          <p:cNvPr id="29" name="Date Placeholder 4"/>
          <p:cNvSpPr>
            <a:spLocks noGrp="1"/>
          </p:cNvSpPr>
          <p:nvPr>
            <p:ph type="dt" sz="half" idx="1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7278100-3F5E-4413-BA2F-27FF1A09624D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1625" y="6410325"/>
            <a:ext cx="3382963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p>
            <a:pPr algn="ct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  <p:sp>
        <p:nvSpPr>
          <p:cNvPr id="29" name="Date Placeholder 4"/>
          <p:cNvSpPr>
            <a:spLocks noGrp="1"/>
          </p:cNvSpPr>
          <p:nvPr>
            <p:ph type="dt" sz="half" idx="12"/>
          </p:nvPr>
        </p:nvSpPr>
        <p:spPr>
          <a:xfrm>
            <a:off x="5788025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CBF081C-7F8A-4145-A0F8-99EDE78182C6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1625" y="6410325"/>
            <a:ext cx="3584575" cy="366713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7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C840F8C-0F2E-4AEB-8615-1163880854D4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Arial" panose="020B0604020202020204" pitchFamily="34" charset="0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/>
          <a:lstStyle>
            <a:lvl1pPr algn="ctr">
              <a:defRPr sz="1600">
                <a:solidFill>
                  <a:srgbClr val="88A44D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entury Schoolbook" panose="02040604050505020304" pitchFamily="18" charset="0"/>
              </a:rPr>
            </a:fld>
            <a:endParaRPr lang="en-US" altLang="en-US" dirty="0">
              <a:latin typeface="Century Schoolbook" panose="02040604050505020304" pitchFamily="18" charset="0"/>
            </a:endParaRPr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88A4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88A44D"/>
          </a:solidFill>
          <a:latin typeface="Georgia" panose="02040502050405020303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SzPct val="75000"/>
        <a:buFont typeface="Wingdings 2" panose="05020102010507070707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SzPct val="70000"/>
        <a:buFont typeface="Wingdings" panose="05000000000000000000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4BACC6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  <a:latin typeface="Book Antiqua" panose="02040602050305030304" pitchFamily="18" charset="0"/>
              </a:rPr>
            </a:fld>
            <a:endParaRPr lang="en-US" altLang="en-US" sz="1600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  <p:sp>
        <p:nvSpPr>
          <p:cNvPr id="13315" name="Title 1"/>
          <p:cNvSpPr>
            <a:spLocks noGrp="1"/>
          </p:cNvSpPr>
          <p:nvPr>
            <p:ph type="ctrTitle"/>
          </p:nvPr>
        </p:nvSpPr>
        <p:spPr>
          <a:xfrm>
            <a:off x="351155" y="226695"/>
            <a:ext cx="8488680" cy="1972310"/>
          </a:xfrm>
        </p:spPr>
        <p:txBody>
          <a:bodyPr vert="horz" wrap="square" lIns="91440" tIns="45720" rIns="91440" bIns="45720" anchor="b" anchorCtr="0"/>
          <a:p>
            <a:pPr eaLnBrk="1" hangingPunct="1"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BATTERY THERMAL MANAGEMENT  USING HEAT PIPE INTEGRATED PELTIER COOLING SYSTEM</a:t>
            </a:r>
            <a:endParaRPr lang="en-US" altLang="en-US" sz="32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3318" name="Picture 7" descr="C:\Users\TBI\Desktop\Picture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084513"/>
            <a:ext cx="8609013" cy="2058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BOTTOM 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0" y="533400"/>
            <a:ext cx="5097780" cy="2318385"/>
          </a:xfrm>
          <a:prstGeom prst="rect">
            <a:avLst/>
          </a:prstGeom>
        </p:spPr>
      </p:pic>
      <p:pic>
        <p:nvPicPr>
          <p:cNvPr id="12" name="Content Placeholder 11" descr="SID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2800"/>
            <a:ext cx="6782435" cy="2617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BOTTOM VIEW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371600"/>
            <a:ext cx="7719695" cy="3836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51779" y="1423670"/>
            <a:ext cx="7483100" cy="4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3500" b="1" dirty="0">
                <a:solidFill>
                  <a:srgbClr val="B45F0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Target User</a:t>
            </a:r>
            <a:endParaRPr lang="en-US" sz="3500" b="1" dirty="0">
              <a:solidFill>
                <a:srgbClr val="B45F06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lang="en-US" b="0" i="0" dirty="0"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Battery manufacturers, electric vehicle (EV) manufacturers, renewable energy system providers, and any industry relying on high-performance batteries.</a:t>
            </a:r>
            <a:endParaRPr lang="en-US" b="1" dirty="0">
              <a:solidFill>
                <a:srgbClr val="B45F06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040" name="Picture 16" descr="Top 15 (EV) Electric Vehicle Companies in the Worl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78" y="1060930"/>
            <a:ext cx="1573243" cy="11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er for EV battery makers as machinery imports to cost less | M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7" y="3354798"/>
            <a:ext cx="3051737" cy="17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2330" y="5093632"/>
            <a:ext cx="2139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targeted EV manufacturers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6" name="Picture 22" descr="The Tata group. Leadership with Trus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8" y="3500594"/>
            <a:ext cx="876144" cy="8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28271" r="5383" b="21456"/>
          <a:stretch>
            <a:fillRect/>
          </a:stretch>
        </p:blipFill>
        <p:spPr bwMode="auto">
          <a:xfrm>
            <a:off x="1205917" y="2951646"/>
            <a:ext cx="1150806" cy="67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ero Logo, symbol, meaning, history, PNG, b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45" y="2935255"/>
            <a:ext cx="1116767" cy="6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ther Energy Success Story - Founders, Business Model, Logo and Mor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90" y="3708235"/>
            <a:ext cx="1159239" cy="65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RB APPROVAL REQUIRED: Electric Vehicle Charging Stations — Reston  Associ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30" y="3997809"/>
            <a:ext cx="1708879" cy="9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72667" y="5201353"/>
            <a:ext cx="20743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manufacturers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76400" y="533400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/>
            <a:r>
              <a:rPr lang="en-US" altLang="en-US" sz="3200" dirty="0">
                <a:solidFill>
                  <a:srgbClr val="88A44D"/>
                </a:solidFill>
                <a:latin typeface="+mj-lt"/>
                <a:ea typeface="+mj-ea"/>
                <a:cs typeface="+mj-cs"/>
                <a:sym typeface="+mn-ea"/>
              </a:rPr>
              <a:t>Customer Segment</a:t>
            </a:r>
            <a:endParaRPr lang="en-US" altLang="en-US" sz="3200" dirty="0">
              <a:solidFill>
                <a:srgbClr val="88A44D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MS PGothic" panose="020B0600070205080204" pitchFamily="34" charset="-128"/>
                <a:cs typeface="+mj-cs"/>
              </a:rPr>
              <a:t>Value Proposition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507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21509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pic>
        <p:nvPicPr>
          <p:cNvPr id="4" name="Picture 3" descr="A diagram of a value proposition canvas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6007" r="-1920"/>
          <a:stretch>
            <a:fillRect/>
          </a:stretch>
        </p:blipFill>
        <p:spPr>
          <a:xfrm>
            <a:off x="228600" y="1524000"/>
            <a:ext cx="8573770" cy="4404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04825" y="381000"/>
            <a:ext cx="8258175" cy="655638"/>
          </a:xfrm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Have you got any awards / recognition ?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627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26628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sp>
        <p:nvSpPr>
          <p:cNvPr id="26630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85000"/>
              <a:buFont typeface="Wingdings 2" panose="05020102010507070707" pitchFamily="18" charset="2"/>
            </a:pPr>
            <a:endParaRPr lang="en-US" altLang="en-US" dirty="0">
              <a:ea typeface="MS PGothic" panose="020B0600070205080204" pitchFamily="34" charset="-128"/>
            </a:endParaRPr>
          </a:p>
          <a:p>
            <a:pPr marL="0" indent="0" eaLnBrk="1" hangingPunct="1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pic>
        <p:nvPicPr>
          <p:cNvPr id="5" name="Picture 4" descr="TN Star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641475"/>
            <a:ext cx="2586990" cy="2040890"/>
          </a:xfrm>
          <a:prstGeom prst="rect">
            <a:avLst/>
          </a:prstGeom>
        </p:spPr>
      </p:pic>
      <p:pic>
        <p:nvPicPr>
          <p:cNvPr id="6" name="Picture 5" descr="VIT WINNE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68755"/>
            <a:ext cx="2386330" cy="22136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38200" y="388620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WON SILVER AWARD IN STARTUP TN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106670" y="4117975"/>
            <a:ext cx="2437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WON FIRST PRIZE IN VIT STARTUP CONCLAVE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04825" y="381000"/>
            <a:ext cx="8258175" cy="655638"/>
          </a:xfrm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Have you got any other funding support?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651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27652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sp>
        <p:nvSpPr>
          <p:cNvPr id="27654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85000"/>
              <a:buFont typeface="Wingdings 2" panose="05020102010507070707" pitchFamily="18" charset="2"/>
            </a:pP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GOT FUNDING VIA TBI@KEC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85000"/>
              <a:buFont typeface="Wingdings 2" panose="05020102010507070707" pitchFamily="18" charset="2"/>
            </a:pP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85000"/>
              <a:buFont typeface="Wingdings 2" panose="05020102010507070707" pitchFamily="18" charset="2"/>
            </a:pP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RS.34500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 2" panose="05020102010507070707" pitchFamily="18" charset="2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itle 1"/>
          <p:cNvSpPr>
            <a:spLocks noGrp="1"/>
          </p:cNvSpPr>
          <p:nvPr>
            <p:ph type="ctrTitle"/>
          </p:nvPr>
        </p:nvSpPr>
        <p:spPr>
          <a:xfrm>
            <a:off x="1447800" y="304800"/>
            <a:ext cx="6172200" cy="1893888"/>
          </a:xfrm>
        </p:spPr>
        <p:txBody>
          <a:bodyPr vert="horz" wrap="square" lIns="91440" tIns="45720" rIns="91440" bIns="45720" anchor="b" anchorCtr="0"/>
          <a:p>
            <a:pPr eaLnBrk="1" hangingPunct="1">
              <a:buClrTx/>
              <a:buSzTx/>
              <a:buFontTx/>
            </a:pPr>
            <a:r>
              <a:rPr lang="en-US" altLang="en-US" sz="4800" kern="12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Details </a:t>
            </a:r>
            <a:endParaRPr lang="en-US" altLang="en-US" sz="4800" kern="12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" y="2590800"/>
            <a:ext cx="8839200" cy="38068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               Team Lead:</a:t>
            </a:r>
            <a:r>
              <a:rPr lang="en-I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ADHITYA LS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            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               Team Members:</a:t>
            </a:r>
            <a:r>
              <a:rPr lang="en-I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ARUVI B</a:t>
            </a: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   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                                     </a:t>
            </a:r>
            <a:r>
              <a:rPr lang="en-I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ARAVINDH R      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Technology Readiness Level: 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TRL --04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Team Mentor with Designation and Department: 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Dr.P.C.MURUGAN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AssOSIATE Professor, </a:t>
            </a:r>
            <a:endPara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lvl="0" indent="-27305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Automobile Engineering,</a:t>
            </a:r>
            <a:endParaRPr lang="en-US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lvl="0" indent="-27305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Kongu Engineering College, Perundurai</a:t>
            </a:r>
            <a:endParaRPr kumimoji="0" lang="en-US" sz="1400" b="0" i="0" u="none" strike="noStrike" kern="1200" cap="all" spc="25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en-IN" sz="3500" b="1" dirty="0">
                <a:solidFill>
                  <a:srgbClr val="B45F0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PROBLEM</a:t>
            </a:r>
            <a:endParaRPr lang="en-US" altLang="en-IN" sz="3500" b="1" dirty="0">
              <a:solidFill>
                <a:srgbClr val="B45F06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1362246"/>
            <a:ext cx="4572000" cy="34150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Battery pack cooling systems consumes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nergy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its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 cells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its safe and optimal temperature range.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generated from charging and discharging the battery pack reduces its performance and lifespan.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pack faces difficulty in maintaining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temperature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factors such as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demand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cell design.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Government may ask Ola Electric to explain why its e-scooter caught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8" t="6142" r="25613" b="3839"/>
          <a:stretch>
            <a:fillRect/>
          </a:stretch>
        </p:blipFill>
        <p:spPr bwMode="auto">
          <a:xfrm>
            <a:off x="4968701" y="4800815"/>
            <a:ext cx="824346" cy="100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ta Nexon EV catches fire; carmaker says detailed investig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89" y="4892883"/>
            <a:ext cx="1238729" cy="82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G Hector Bursts Into Flames In The Middle Of The Road In Delhi; Second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8" t="25456" r="14127" b="11207"/>
          <a:stretch>
            <a:fillRect/>
          </a:stretch>
        </p:blipFill>
        <p:spPr bwMode="auto">
          <a:xfrm>
            <a:off x="7309860" y="4800815"/>
            <a:ext cx="1688667" cy="8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15674" y="1506408"/>
            <a:ext cx="1600200" cy="3334"/>
          </a:xfrm>
          <a:custGeom>
            <a:avLst/>
            <a:gdLst/>
            <a:ahLst/>
            <a:cxnLst/>
            <a:rect l="l" t="t" r="r" b="b"/>
            <a:pathLst>
              <a:path w="2133600" h="4444">
                <a:moveTo>
                  <a:pt x="0" y="0"/>
                </a:moveTo>
                <a:lnTo>
                  <a:pt x="2133600" y="3937"/>
                </a:lnTo>
              </a:path>
            </a:pathLst>
          </a:custGeom>
          <a:ln w="101600">
            <a:solidFill>
              <a:srgbClr val="7BA654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4476" y="685628"/>
            <a:ext cx="7649134" cy="424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700" dirty="0" smtClean="0">
                <a:solidFill>
                  <a:srgbClr val="1A1A1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</a:t>
            </a:r>
            <a:endParaRPr lang="en-GB" sz="2700" dirty="0" smtClean="0">
              <a:solidFill>
                <a:srgbClr val="1A1A1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11415" r="5388" b="10644"/>
          <a:stretch>
            <a:fillRect/>
          </a:stretch>
        </p:blipFill>
        <p:spPr>
          <a:xfrm>
            <a:off x="2057400" y="1810847"/>
            <a:ext cx="6373524" cy="39278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9252" y="5593460"/>
            <a:ext cx="82391" cy="1365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5" spc="-40" dirty="0">
                <a:latin typeface="Verdana" panose="020B0604030504040204"/>
                <a:cs typeface="Verdana" panose="020B0604030504040204"/>
              </a:rPr>
              <a:t>2</a:t>
            </a:r>
            <a:endParaRPr sz="825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88" y="1794626"/>
            <a:ext cx="1285516" cy="120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42900" y="1200150"/>
            <a:ext cx="7744369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GB" sz="2100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</a:t>
            </a:r>
            <a:r>
              <a:rPr lang="en-US" altLang="en-GB" sz="2100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IDEA OVERVIEW</a:t>
            </a:r>
            <a:endParaRPr lang="en-US" altLang="en-GB" sz="2100" i="1" kern="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7" name="Google Shape;166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7095" y="1829834"/>
            <a:ext cx="1627358" cy="10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0223" y="1984264"/>
            <a:ext cx="1627358" cy="102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86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85674" y="1813067"/>
            <a:ext cx="1676608" cy="110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80;p29" descr="European Union bans sale of new petrol and diesel cars from 2035 in member  countries | Auto News | Zee New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432201" y="4199159"/>
            <a:ext cx="1653538" cy="92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0;p2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766044" y="4302449"/>
            <a:ext cx="1127414" cy="85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88;p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029870" y="4040165"/>
            <a:ext cx="2057400" cy="110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71;p2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51802" y="4181599"/>
            <a:ext cx="1033872" cy="93815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" name="TextBox 43"/>
          <p:cNvSpPr txBox="1"/>
          <p:nvPr/>
        </p:nvSpPr>
        <p:spPr>
          <a:xfrm>
            <a:off x="617568" y="2925275"/>
            <a:ext cx="1257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Electric Vehicle </a:t>
            </a:r>
            <a:endParaRPr lang="en-IN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b="1" dirty="0"/>
          </a:p>
        </p:txBody>
      </p:sp>
      <p:sp>
        <p:nvSpPr>
          <p:cNvPr id="45" name="Google Shape;182;p29"/>
          <p:cNvSpPr/>
          <p:nvPr/>
        </p:nvSpPr>
        <p:spPr>
          <a:xfrm rot="-5400000">
            <a:off x="916862" y="3525318"/>
            <a:ext cx="684217" cy="33956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accen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" name="Google Shape;172;p29"/>
          <p:cNvSpPr/>
          <p:nvPr/>
        </p:nvSpPr>
        <p:spPr>
          <a:xfrm rot="10800000">
            <a:off x="3258503" y="3174847"/>
            <a:ext cx="399098" cy="76850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" name="Google Shape;175;p29"/>
          <p:cNvSpPr/>
          <p:nvPr/>
        </p:nvSpPr>
        <p:spPr>
          <a:xfrm>
            <a:off x="4783121" y="2318531"/>
            <a:ext cx="751049" cy="3232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" name="Google Shape;189;p29"/>
          <p:cNvSpPr/>
          <p:nvPr/>
        </p:nvSpPr>
        <p:spPr>
          <a:xfrm rot="5400000">
            <a:off x="6499502" y="3383274"/>
            <a:ext cx="684416" cy="39909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" name="Google Shape;183;p29"/>
          <p:cNvSpPr/>
          <p:nvPr/>
        </p:nvSpPr>
        <p:spPr>
          <a:xfrm>
            <a:off x="4218616" y="4503701"/>
            <a:ext cx="340923" cy="311509"/>
          </a:xfrm>
          <a:prstGeom prst="plus">
            <a:avLst>
              <a:gd name="adj" fmla="val 25000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29751" y="1664327"/>
            <a:ext cx="1196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Heating Issues</a:t>
            </a:r>
            <a:endParaRPr lang="en-IN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1" name="TextBox 50"/>
          <p:cNvSpPr txBox="1"/>
          <p:nvPr/>
        </p:nvSpPr>
        <p:spPr>
          <a:xfrm>
            <a:off x="4773911" y="1995387"/>
            <a:ext cx="905064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Cooling</a:t>
            </a:r>
            <a:endParaRPr lang="en-IN" sz="1350" b="1" i="1" dirty="0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2" name="TextBox 51"/>
          <p:cNvSpPr txBox="1"/>
          <p:nvPr/>
        </p:nvSpPr>
        <p:spPr>
          <a:xfrm>
            <a:off x="5690633" y="1633552"/>
            <a:ext cx="1771650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Existing Technologies</a:t>
            </a:r>
            <a:endParaRPr lang="en-IN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3" name="TextBox 52"/>
          <p:cNvSpPr txBox="1"/>
          <p:nvPr/>
        </p:nvSpPr>
        <p:spPr>
          <a:xfrm>
            <a:off x="342901" y="5137313"/>
            <a:ext cx="1771650" cy="7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Excess Emission From IC </a:t>
            </a:r>
            <a:r>
              <a:rPr lang="en-US" sz="1350" b="1" i="1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fuelled</a:t>
            </a:r>
            <a:r>
              <a:rPr lang="en-US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Vehicle</a:t>
            </a:r>
            <a:endParaRPr lang="en-US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5" name="TextBox 54"/>
          <p:cNvSpPr txBox="1"/>
          <p:nvPr/>
        </p:nvSpPr>
        <p:spPr>
          <a:xfrm>
            <a:off x="2800673" y="5159885"/>
            <a:ext cx="1127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Charging &amp; Discharging</a:t>
            </a:r>
            <a:endParaRPr lang="en-IN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6" name="TextBox 55"/>
          <p:cNvSpPr txBox="1"/>
          <p:nvPr/>
        </p:nvSpPr>
        <p:spPr>
          <a:xfrm>
            <a:off x="4735599" y="5172057"/>
            <a:ext cx="1289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Environmental condition</a:t>
            </a:r>
            <a:endParaRPr lang="en-IN" sz="1350" b="1" i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7" name="TextBox 56"/>
          <p:cNvSpPr txBox="1"/>
          <p:nvPr/>
        </p:nvSpPr>
        <p:spPr>
          <a:xfrm flipH="1">
            <a:off x="2986347" y="4038992"/>
            <a:ext cx="864847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Reasons</a:t>
            </a:r>
            <a:endParaRPr lang="en-IN" sz="1350" b="1" i="1" dirty="0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8" name="TextBox 57"/>
          <p:cNvSpPr txBox="1"/>
          <p:nvPr/>
        </p:nvSpPr>
        <p:spPr>
          <a:xfrm>
            <a:off x="6229350" y="2925275"/>
            <a:ext cx="1232932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i="1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 Cooling</a:t>
            </a:r>
            <a:endParaRPr lang="en-IN" sz="1350" b="1" i="1" dirty="0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IN" sz="100" dirty="0"/>
          </a:p>
        </p:txBody>
      </p:sp>
      <p:sp>
        <p:nvSpPr>
          <p:cNvPr id="59" name="Google Shape;175;p29"/>
          <p:cNvSpPr/>
          <p:nvPr/>
        </p:nvSpPr>
        <p:spPr>
          <a:xfrm>
            <a:off x="2319494" y="2175677"/>
            <a:ext cx="648226" cy="32316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1431" tIns="25706" rIns="51431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The Solution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11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17413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sp>
        <p:nvSpPr>
          <p:cNvPr id="218" name="Google Shape;218;p2"/>
          <p:cNvSpPr txBox="1">
            <a:spLocks noGrp="1"/>
          </p:cNvSpPr>
          <p:nvPr/>
        </p:nvSpPr>
        <p:spPr>
          <a:xfrm>
            <a:off x="301625" y="1676400"/>
            <a:ext cx="7801610" cy="46596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 smtClean="0">
                <a:solidFill>
                  <a:schemeClr val="lt2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: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EV Battery 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T</a:t>
            </a: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hermal 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M</a:t>
            </a: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anagement system using peltier module</a:t>
            </a:r>
            <a:endParaRPr sz="20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specialized for precise maintenance of battery pack optimal temperature</a:t>
            </a:r>
            <a:endParaRPr lang="en-US" sz="2000" b="1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peltier module to maintain EV battery pack optimal temperature range</a:t>
            </a:r>
            <a:endParaRPr lang="en-US" sz="200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Dielectric fluid immersion cooling is employed</a:t>
            </a:r>
            <a:endParaRPr lang="en-US" sz="200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200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dissipation from peltier chip is done via heat pipe assisted heatsink fitted with blowers</a:t>
            </a:r>
            <a:endParaRPr lang="en-US" sz="200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Flowchart/ Product workflow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435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584960"/>
            <a:ext cx="816102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Idea - Current Status / Future Plan</a:t>
            </a:r>
            <a:br>
              <a:rPr lang="en-US" altLang="en-US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</a:br>
            <a:r>
              <a:rPr lang="en-US" altLang="en-US" sz="1600" kern="1200" dirty="0">
                <a:solidFill>
                  <a:srgbClr val="88A44D"/>
                </a:solidFill>
                <a:latin typeface="+mj-lt"/>
                <a:ea typeface="+mj-ea"/>
                <a:cs typeface="+mj-cs"/>
              </a:rPr>
              <a:t>Timeline &amp; Milestones</a:t>
            </a:r>
            <a:endParaRPr lang="en-US" altLang="en-US" kern="1200" dirty="0">
              <a:solidFill>
                <a:srgbClr val="88A44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459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5pPr>
          </a:lstStyle>
          <a:p>
            <a:pPr lvl="0" algn="ctr" eaLnBrk="1" hangingPunct="1"/>
            <a:fld id="{9A0DB2DC-4C9A-4742-B13C-FB6460FD3503}" type="slidenum">
              <a:rPr lang="en-US" altLang="en-US" sz="1600" dirty="0">
                <a:solidFill>
                  <a:srgbClr val="FFFFFF"/>
                </a:solidFill>
              </a:rPr>
            </a:fld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19461" name="Date Placeholder 3"/>
          <p:cNvSpPr txBox="1"/>
          <p:nvPr/>
        </p:nvSpPr>
        <p:spPr>
          <a:xfrm>
            <a:off x="533400" y="6251575"/>
            <a:ext cx="2286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en-US" altLang="en-US" dirty="0">
              <a:latin typeface="Book Antiqua" panose="02040602050305030304" pitchFamily="18" charset="0"/>
            </a:endParaRPr>
          </a:p>
        </p:txBody>
      </p:sp>
      <p:pic>
        <p:nvPicPr>
          <p:cNvPr id="24" name="Picture 20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16289" r="9162" b="13904"/>
          <a:stretch>
            <a:fillRect/>
          </a:stretch>
        </p:blipFill>
        <p:spPr bwMode="auto">
          <a:xfrm>
            <a:off x="368899" y="1908844"/>
            <a:ext cx="2446734" cy="13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99" y="4083460"/>
            <a:ext cx="2915614" cy="164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2" y="3809935"/>
            <a:ext cx="2086917" cy="198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00" y="1702192"/>
            <a:ext cx="2149425" cy="13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7"/>
          <p:cNvSpPr txBox="1"/>
          <p:nvPr/>
        </p:nvSpPr>
        <p:spPr>
          <a:xfrm>
            <a:off x="311046" y="3193782"/>
            <a:ext cx="195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upgradation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3092462" y="3193184"/>
            <a:ext cx="23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and CFD analysis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6333211" y="3273665"/>
            <a:ext cx="231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Gaining inputs from industrial experts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62851" y="2662209"/>
            <a:ext cx="829611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451700" y="2663409"/>
            <a:ext cx="70560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489861" y="3730435"/>
            <a:ext cx="0" cy="35302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323825" y="4958028"/>
            <a:ext cx="817705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580119" y="4958028"/>
            <a:ext cx="829781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199" y="1700647"/>
            <a:ext cx="2432185" cy="16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080510"/>
            <a:ext cx="1906270" cy="1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</a:t>
            </a:r>
            <a:r>
              <a:rPr lang="en-US"/>
              <a:t>rototype CAD model</a:t>
            </a:r>
            <a:endParaRPr lang="en-US"/>
          </a:p>
        </p:txBody>
      </p:sp>
      <p:pic>
        <p:nvPicPr>
          <p:cNvPr id="8" name="Content Placeholder 7" descr="FULL INTERIOR ISOMETR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625" y="1371600"/>
            <a:ext cx="3691890" cy="2573020"/>
          </a:xfrm>
          <a:prstGeom prst="rect">
            <a:avLst/>
          </a:prstGeom>
        </p:spPr>
      </p:pic>
      <p:pic>
        <p:nvPicPr>
          <p:cNvPr id="13" name="Content Placeholder 12" descr="TOP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524000"/>
            <a:ext cx="4150360" cy="1931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Content Placeholder 6" descr="FRONT 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733800"/>
            <a:ext cx="3309620" cy="270891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2027</Words>
  <Application>WPS Presentation</Application>
  <PresentationFormat>On-screen Show (4:3)</PresentationFormat>
  <Paragraphs>121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SimSun</vt:lpstr>
      <vt:lpstr>Wingdings</vt:lpstr>
      <vt:lpstr>Century Schoolbook</vt:lpstr>
      <vt:lpstr>Georgia</vt:lpstr>
      <vt:lpstr>Wingdings 2</vt:lpstr>
      <vt:lpstr>Wingdings 2</vt:lpstr>
      <vt:lpstr>Calibri</vt:lpstr>
      <vt:lpstr>Book Antiqua</vt:lpstr>
      <vt:lpstr>Franklin Gothic</vt:lpstr>
      <vt:lpstr>Franklin Gothic Book</vt:lpstr>
      <vt:lpstr>MS PGothic</vt:lpstr>
      <vt:lpstr>Times New Roman</vt:lpstr>
      <vt:lpstr>Cambria</vt:lpstr>
      <vt:lpstr>Roboto</vt:lpstr>
      <vt:lpstr>Times New Roman</vt:lpstr>
      <vt:lpstr>Verdana</vt:lpstr>
      <vt:lpstr>Arial</vt:lpstr>
      <vt:lpstr>Libre Franklin</vt:lpstr>
      <vt:lpstr>Segoe Print</vt:lpstr>
      <vt:lpstr>Söhne</vt:lpstr>
      <vt:lpstr>Microsoft YaHei</vt:lpstr>
      <vt:lpstr>Arial Unicode MS</vt:lpstr>
      <vt:lpstr>Civic</vt:lpstr>
      <vt:lpstr>BATTERY THERMAL MANAGEMENT  USING HEAT PIPE INTEGRATED PELTIER COOLING SYSTEM</vt:lpstr>
      <vt:lpstr>Details </vt:lpstr>
      <vt:lpstr>PROBLEM</vt:lpstr>
      <vt:lpstr>PROBLEM STATEMENT</vt:lpstr>
      <vt:lpstr>PowerPoint 演示文稿</vt:lpstr>
      <vt:lpstr>The Solution</vt:lpstr>
      <vt:lpstr>Flowchart/ Product workflow</vt:lpstr>
      <vt:lpstr>Idea - Current Status / Future Plan Timeline &amp; Milestones</vt:lpstr>
      <vt:lpstr>prototype CAD model</vt:lpstr>
      <vt:lpstr>PowerPoint 演示文稿</vt:lpstr>
      <vt:lpstr>PowerPoint 演示文稿</vt:lpstr>
      <vt:lpstr>PowerPoint 演示文稿</vt:lpstr>
      <vt:lpstr>Value Proposition</vt:lpstr>
      <vt:lpstr>Have you got any awards / recognition ?</vt:lpstr>
      <vt:lpstr>Have you got any other funding support?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dc:creator>Ramya</dc:creator>
  <cp:lastModifiedBy>truea</cp:lastModifiedBy>
  <cp:revision>69</cp:revision>
  <dcterms:created xsi:type="dcterms:W3CDTF">2013-10-08T05:48:00Z</dcterms:created>
  <dcterms:modified xsi:type="dcterms:W3CDTF">2023-11-16T13:03:33Z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9F03C6C33A64454CA132E91AF0297092_13</vt:lpwstr>
  </property>
  <property fmtid="{D5CDD505-2E9C-101B-9397-08002B2CF9AE}" pid="3" name="KSOProductBuildVer">
    <vt:lpwstr>1033-12.2.0.13306</vt:lpwstr>
  </property>
</Properties>
</file>